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9"/>
  </p:notesMasterIdLst>
  <p:handoutMasterIdLst>
    <p:handoutMasterId r:id="rId60"/>
  </p:handoutMasterIdLst>
  <p:sldIdLst>
    <p:sldId id="274" r:id="rId2"/>
    <p:sldId id="619" r:id="rId3"/>
    <p:sldId id="611" r:id="rId4"/>
    <p:sldId id="612" r:id="rId5"/>
    <p:sldId id="688" r:id="rId6"/>
    <p:sldId id="714" r:id="rId7"/>
    <p:sldId id="689" r:id="rId8"/>
    <p:sldId id="726" r:id="rId9"/>
    <p:sldId id="727" r:id="rId10"/>
    <p:sldId id="690" r:id="rId11"/>
    <p:sldId id="716" r:id="rId12"/>
    <p:sldId id="717" r:id="rId13"/>
    <p:sldId id="718" r:id="rId14"/>
    <p:sldId id="721" r:id="rId15"/>
    <p:sldId id="695" r:id="rId16"/>
    <p:sldId id="697" r:id="rId17"/>
    <p:sldId id="719" r:id="rId18"/>
    <p:sldId id="696" r:id="rId19"/>
    <p:sldId id="720" r:id="rId20"/>
    <p:sldId id="700" r:id="rId21"/>
    <p:sldId id="692" r:id="rId22"/>
    <p:sldId id="699" r:id="rId23"/>
    <p:sldId id="691" r:id="rId24"/>
    <p:sldId id="725" r:id="rId25"/>
    <p:sldId id="722" r:id="rId26"/>
    <p:sldId id="701" r:id="rId27"/>
    <p:sldId id="730" r:id="rId28"/>
    <p:sldId id="728" r:id="rId29"/>
    <p:sldId id="731" r:id="rId30"/>
    <p:sldId id="729" r:id="rId31"/>
    <p:sldId id="703" r:id="rId32"/>
    <p:sldId id="723" r:id="rId33"/>
    <p:sldId id="733" r:id="rId34"/>
    <p:sldId id="734" r:id="rId35"/>
    <p:sldId id="732" r:id="rId36"/>
    <p:sldId id="735" r:id="rId37"/>
    <p:sldId id="736" r:id="rId38"/>
    <p:sldId id="749" r:id="rId39"/>
    <p:sldId id="724" r:id="rId40"/>
    <p:sldId id="748" r:id="rId41"/>
    <p:sldId id="746" r:id="rId42"/>
    <p:sldId id="747" r:id="rId43"/>
    <p:sldId id="704" r:id="rId44"/>
    <p:sldId id="705" r:id="rId45"/>
    <p:sldId id="709" r:id="rId46"/>
    <p:sldId id="737" r:id="rId47"/>
    <p:sldId id="738" r:id="rId48"/>
    <p:sldId id="739" r:id="rId49"/>
    <p:sldId id="740" r:id="rId50"/>
    <p:sldId id="741" r:id="rId51"/>
    <p:sldId id="742" r:id="rId52"/>
    <p:sldId id="744" r:id="rId53"/>
    <p:sldId id="745" r:id="rId54"/>
    <p:sldId id="580" r:id="rId55"/>
    <p:sldId id="504" r:id="rId56"/>
    <p:sldId id="505" r:id="rId57"/>
    <p:sldId id="50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26C8C59-5E13-48B5-A531-98F6AB9FD015}">
          <p14:sldIdLst>
            <p14:sldId id="274"/>
            <p14:sldId id="619"/>
          </p14:sldIdLst>
        </p14:section>
        <p14:section name="Графичен потребителски интерфейс" id="{1D3306E6-F143-4A5D-84BE-A5BA3928F24F}">
          <p14:sldIdLst>
            <p14:sldId id="611"/>
            <p14:sldId id="612"/>
            <p14:sldId id="688"/>
          </p14:sldIdLst>
        </p14:section>
        <p14:section name="Въведение в Windows Forms - въведение" id="{9C974183-0F4E-4053-BEA5-DFDA11F87835}">
          <p14:sldIdLst>
            <p14:sldId id="714"/>
            <p14:sldId id="689"/>
            <p14:sldId id="726"/>
          </p14:sldIdLst>
        </p14:section>
        <p14:section name="Първо GUI приложение" id="{4B81DA81-6A8A-4C17-820E-6100EA16AE80}">
          <p14:sldIdLst>
            <p14:sldId id="727"/>
            <p14:sldId id="690"/>
            <p14:sldId id="716"/>
            <p14:sldId id="717"/>
            <p14:sldId id="718"/>
            <p14:sldId id="721"/>
            <p14:sldId id="695"/>
            <p14:sldId id="697"/>
            <p14:sldId id="719"/>
            <p14:sldId id="696"/>
            <p14:sldId id="720"/>
            <p14:sldId id="700"/>
            <p14:sldId id="692"/>
            <p14:sldId id="699"/>
            <p14:sldId id="691"/>
            <p14:sldId id="725"/>
            <p14:sldId id="722"/>
          </p14:sldIdLst>
        </p14:section>
        <p14:section name="Основни контроли" id="{9D77BABB-8E09-4E8B-AD35-4CF7E36EC178}">
          <p14:sldIdLst>
            <p14:sldId id="701"/>
            <p14:sldId id="730"/>
            <p14:sldId id="728"/>
            <p14:sldId id="731"/>
          </p14:sldIdLst>
        </p14:section>
        <p14:section name="Суматор" id="{1CD16522-16D6-427F-A6CC-A12B971D589B}">
          <p14:sldIdLst>
            <p14:sldId id="729"/>
            <p14:sldId id="703"/>
            <p14:sldId id="723"/>
            <p14:sldId id="733"/>
            <p14:sldId id="734"/>
            <p14:sldId id="732"/>
            <p14:sldId id="735"/>
            <p14:sldId id="736"/>
            <p14:sldId id="749"/>
            <p14:sldId id="724"/>
            <p14:sldId id="748"/>
          </p14:sldIdLst>
        </p14:section>
        <p14:section name="Други контроли" id="{6854B022-DD55-494E-B2DA-8718F3554459}">
          <p14:sldIdLst>
            <p14:sldId id="746"/>
            <p14:sldId id="747"/>
          </p14:sldIdLst>
        </p14:section>
        <p14:section name="Конвертор на валути" id="{7A79BB53-70B7-499E-B516-B8824D34860B}">
          <p14:sldIdLst>
            <p14:sldId id="704"/>
            <p14:sldId id="705"/>
            <p14:sldId id="709"/>
            <p14:sldId id="737"/>
            <p14:sldId id="738"/>
            <p14:sldId id="739"/>
            <p14:sldId id="740"/>
            <p14:sldId id="741"/>
            <p14:sldId id="742"/>
            <p14:sldId id="744"/>
            <p14:sldId id="745"/>
          </p14:sldIdLst>
        </p14:section>
        <p14:section name="Обобщение" id="{4A7663E7-BBBB-4BAC-8077-5D1A320598BD}">
          <p14:sldIdLst>
            <p14:sldId id="580"/>
            <p14:sldId id="50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1" autoAdjust="0"/>
    <p:restoredTop sz="95325" autoAdjust="0"/>
  </p:normalViewPr>
  <p:slideViewPr>
    <p:cSldViewPr showGuides="1">
      <p:cViewPr varScale="1">
        <p:scale>
          <a:sx n="74" d="100"/>
          <a:sy n="74" d="100"/>
        </p:scale>
        <p:origin x="288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2400" y="7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4.4.2023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4-Apr-23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8F7C52D-7DAE-48EE-AF4B-82B385313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090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8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3939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7662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8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49439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8538354-B696-480A-9C9C-21C1195F1A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125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FAFC322-A821-4ED1-B86A-429BF73C1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32936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F381745-8575-4B7C-9CC1-85A9038DF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82318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09C5ADD-2DB4-43B0-B70D-43360D545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0929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181416F-E786-4D4A-9038-1A3D25014B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783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3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9811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9273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4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1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7" name="Slide Body Text">
            <a:extLst>
              <a:ext uri="{FF2B5EF4-FFF2-40B4-BE49-F238E27FC236}">
                <a16:creationId xmlns:a16="http://schemas.microsoft.com/office/drawing/2014/main" id="{1E60575F-8475-4C78-97A7-27D7891D2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15" name="Code Box">
            <a:extLst>
              <a:ext uri="{FF2B5EF4-FFF2-40B4-BE49-F238E27FC236}">
                <a16:creationId xmlns:a16="http://schemas.microsoft.com/office/drawing/2014/main" id="{29C63EC2-5578-406B-8C2A-23FDE6C14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318684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7" r:id="rId4"/>
    <p:sldLayoutId id="2147483679" r:id="rId5"/>
    <p:sldLayoutId id="2147483680" r:id="rId6"/>
    <p:sldLayoutId id="2147483688" r:id="rId7"/>
    <p:sldLayoutId id="2147483684" r:id="rId8"/>
    <p:sldLayoutId id="2147483690" r:id="rId9"/>
    <p:sldLayoutId id="2147483683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53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hyperlink" Target="https://softuni.b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s://softuni.founda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6000" y="1269000"/>
            <a:ext cx="11520000" cy="990000"/>
          </a:xfrm>
        </p:spPr>
        <p:txBody>
          <a:bodyPr>
            <a:normAutofit/>
          </a:bodyPr>
          <a:lstStyle/>
          <a:p>
            <a:r>
              <a:rPr lang="bg-BG" dirty="0"/>
              <a:t>Въведение в </a:t>
            </a:r>
            <a:r>
              <a:rPr lang="en-US" dirty="0"/>
              <a:t>Windows Forms. </a:t>
            </a:r>
            <a:r>
              <a:rPr lang="bg-BG" dirty="0"/>
              <a:t>Форми, контроли, събития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Графични приложения (</a:t>
            </a:r>
            <a:r>
              <a:rPr lang="en-US" dirty="0"/>
              <a:t>GUI Apps)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5008" y="6182061"/>
            <a:ext cx="1841560" cy="351662"/>
          </a:xfrm>
        </p:spPr>
        <p:txBody>
          <a:bodyPr/>
          <a:lstStyle/>
          <a:p>
            <a:r>
              <a:rPr lang="en-US" sz="1799">
                <a:hlinkClick r:id="rId3"/>
              </a:rPr>
              <a:t>https://softuni.bg</a:t>
            </a:r>
            <a:endParaRPr lang="en-US" sz="1799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642529" y="5915476"/>
            <a:ext cx="2949981" cy="382688"/>
          </a:xfrm>
        </p:spPr>
        <p:txBody>
          <a:bodyPr/>
          <a:lstStyle/>
          <a:p>
            <a:r>
              <a:rPr lang="bg-BG" dirty="0"/>
              <a:t>Софтуерен университет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3975" y="4876551"/>
            <a:ext cx="2949981" cy="506408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74" y="5368363"/>
            <a:ext cx="3174920" cy="444420"/>
          </a:xfrm>
        </p:spPr>
        <p:txBody>
          <a:bodyPr/>
          <a:lstStyle/>
          <a:p>
            <a:r>
              <a:rPr lang="bg-BG" noProof="1"/>
              <a:t>Преподавателски</a:t>
            </a:r>
            <a:r>
              <a:rPr lang="bg-BG" dirty="0"/>
              <a:t> екип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D8E43-CFD9-4CB5-9A02-6FD2433F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00" y="2439000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F9296-5082-918A-9327-232C981C2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17444-E54E-A13A-0BD8-67EB1DB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Първото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7EFA2-B2F9-6EFF-6D51-E5CF5567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4" y="1417481"/>
            <a:ext cx="7495786" cy="5238019"/>
          </a:xfrm>
          <a:prstGeom prst="roundRect">
            <a:avLst>
              <a:gd name="adj" fmla="val 119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41E61-551F-6BFA-F16E-6D68F1309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8815880" y="2002480"/>
            <a:ext cx="2494425" cy="1516519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83C93-E610-DEA6-920C-6A4AF1497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" t="2756" r="1188" b="2701"/>
          <a:stretch/>
        </p:blipFill>
        <p:spPr>
          <a:xfrm>
            <a:off x="8905735" y="4616961"/>
            <a:ext cx="2413031" cy="1422039"/>
          </a:xfrm>
          <a:prstGeom prst="roundRect">
            <a:avLst>
              <a:gd name="adj" fmla="val 4547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3B0684F-DCE9-1094-2004-EE2518CF1406}"/>
              </a:ext>
            </a:extLst>
          </p:cNvPr>
          <p:cNvSpPr/>
          <p:nvPr/>
        </p:nvSpPr>
        <p:spPr bwMode="auto">
          <a:xfrm>
            <a:off x="9842251" y="3159000"/>
            <a:ext cx="270000" cy="148483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900" dirty="0"/>
              <a:t>За да създадете </a:t>
            </a:r>
            <a:r>
              <a:rPr lang="en-US" sz="2900" dirty="0"/>
              <a:t>Windows Forms </a:t>
            </a:r>
            <a:r>
              <a:rPr lang="bg-BG" sz="2900" dirty="0"/>
              <a:t>проект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en-US" sz="29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2900" dirty="0"/>
              <a:t>В търсачката напишете </a:t>
            </a:r>
            <a:r>
              <a:rPr lang="en-BG" dirty="0"/>
              <a:t>"</a:t>
            </a:r>
            <a:r>
              <a:rPr lang="en-US" sz="2900" dirty="0"/>
              <a:t>Windows Forms</a:t>
            </a:r>
            <a:r>
              <a:rPr lang="en-BG" sz="3200" dirty="0"/>
              <a:t>"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bg-BG" sz="2900" b="1" dirty="0">
                <a:solidFill>
                  <a:schemeClr val="bg1"/>
                </a:solidFill>
              </a:rPr>
              <a:t>първата опция </a:t>
            </a:r>
            <a:r>
              <a:rPr lang="bg-BG" sz="2900" dirty="0"/>
              <a:t>(</a:t>
            </a:r>
            <a:r>
              <a:rPr lang="en-US" sz="2900" b="1" dirty="0"/>
              <a:t>Windows Forms App</a:t>
            </a:r>
            <a:r>
              <a:rPr lang="en-US" sz="2900" dirty="0"/>
              <a:t> with </a:t>
            </a:r>
            <a:r>
              <a:rPr lang="en-US" sz="2900" b="1" dirty="0"/>
              <a:t>C#</a:t>
            </a:r>
            <a:r>
              <a:rPr lang="en-US" sz="2900" dirty="0"/>
              <a:t>)</a:t>
            </a:r>
            <a:r>
              <a:rPr lang="bg-BG" sz="2900" dirty="0"/>
              <a:t> и 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51CF-4F04-D364-BD4C-A9672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1" y="3003803"/>
            <a:ext cx="7772400" cy="3503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7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Задайте </a:t>
            </a:r>
            <a:r>
              <a:rPr lang="bg-BG" sz="2900" b="1" dirty="0">
                <a:solidFill>
                  <a:schemeClr val="bg1"/>
                </a:solidFill>
              </a:rPr>
              <a:t>смислено име</a:t>
            </a:r>
            <a:r>
              <a:rPr lang="bg-BG" sz="2900" dirty="0"/>
              <a:t> на приложението, което описва неговото предназначение – например </a:t>
            </a:r>
            <a:r>
              <a:rPr lang="en-US" sz="29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2900" dirty="0"/>
              <a:t>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r>
              <a:rPr lang="en-US" sz="2900" dirty="0"/>
              <a:t> </a:t>
            </a:r>
            <a:r>
              <a:rPr lang="en-US" sz="2900" dirty="0">
                <a:sym typeface="Wingdings" panose="05000000000000000000" pitchFamily="2" charset="2"/>
              </a:rPr>
              <a:t></a:t>
            </a:r>
            <a:r>
              <a:rPr lang="en-US" sz="2900" dirty="0"/>
              <a:t> </a:t>
            </a:r>
            <a:r>
              <a:rPr lang="en-US" sz="2900" b="1" dirty="0">
                <a:solidFill>
                  <a:schemeClr val="bg1"/>
                </a:solidFill>
              </a:rPr>
              <a:t>[Create]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1378B-E5B1-E0A3-EBB5-24F7E794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3017768"/>
            <a:ext cx="4158492" cy="34969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48C2F-D6B0-2D5C-CDD6-7D2280B2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80" y="3746354"/>
            <a:ext cx="3477347" cy="20397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BFD0606-8E0C-CF26-FA0D-0BDDA1498B8A}"/>
              </a:ext>
            </a:extLst>
          </p:cNvPr>
          <p:cNvSpPr/>
          <p:nvPr/>
        </p:nvSpPr>
        <p:spPr bwMode="auto">
          <a:xfrm>
            <a:off x="5691000" y="4496225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Важно е след създаване на проекта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</a:t>
            </a:r>
            <a:r>
              <a:rPr lang="bg-BG" sz="2800" dirty="0"/>
              <a:t>, така че то да </a:t>
            </a:r>
            <a:r>
              <a:rPr lang="bg-BG" sz="28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Пример 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на формата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C0C2F-93B3-C7A7-F84A-05693DA9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2" y="2947945"/>
            <a:ext cx="5560458" cy="35576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388850" y="4501763"/>
            <a:ext cx="607150" cy="450000"/>
          </a:xfrm>
          <a:prstGeom prst="rightArrow">
            <a:avLst>
              <a:gd name="adj1" fmla="val 4581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FC0DE-D1CB-908D-1B61-1DBB818C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32" y="3220062"/>
            <a:ext cx="4447668" cy="30134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12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свойства / събития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B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652777" y="4300226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BEC2FA-7F39-2597-BE98-7310D5CA1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"/>
          <a:stretch/>
        </p:blipFill>
        <p:spPr>
          <a:xfrm>
            <a:off x="516000" y="2410719"/>
            <a:ext cx="5977066" cy="41599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23C57-333B-9973-198E-17C439DF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5"/>
          <a:stretch/>
        </p:blipFill>
        <p:spPr>
          <a:xfrm>
            <a:off x="7387706" y="2621634"/>
            <a:ext cx="4248350" cy="37381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13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F72B-0ABF-6273-037E-C2100EE11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DDE7-DC45-E0CC-D92B-11D3C10DC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55384"/>
            <a:ext cx="7075594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отворите, изберете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 lvl="1"/>
            <a:endParaRPr lang="bg-BG" sz="3200" b="1" dirty="0"/>
          </a:p>
          <a:p>
            <a:pPr lvl="1"/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38C2E-EA69-3623-1DAB-0AFD07C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 Designer</a:t>
            </a:r>
            <a:r>
              <a:rPr lang="bg-BG" dirty="0"/>
              <a:t> – </a:t>
            </a:r>
            <a:r>
              <a:rPr lang="en-US" dirty="0"/>
              <a:t>Toolbox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8A24-4FD9-330E-2784-3C83F5F9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184" y="1449000"/>
            <a:ext cx="4510816" cy="5059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0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коя контрола </a:t>
            </a:r>
            <a:r>
              <a:rPr lang="bg-BG" sz="2800" dirty="0"/>
              <a:t>искаме да добавим и я </a:t>
            </a:r>
            <a:r>
              <a:rPr lang="bg-BG" sz="2800" b="1" dirty="0">
                <a:solidFill>
                  <a:schemeClr val="bg1"/>
                </a:solidFill>
              </a:rPr>
              <a:t>дропваме във формата</a:t>
            </a:r>
            <a:endParaRPr lang="en-US" sz="2800" b="1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endParaRPr lang="bg-BG" sz="2800" dirty="0"/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72CB-5288-9323-4EF2-1299E6F56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8"/>
          <a:stretch/>
        </p:blipFill>
        <p:spPr>
          <a:xfrm>
            <a:off x="3261095" y="1899000"/>
            <a:ext cx="5669810" cy="4680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50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228484"/>
            <a:ext cx="1234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/>
              <a:t>2. 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bg-BG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за поставената контрола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BAA7CF0-2AFA-0ABE-747A-1A2D77CD19FB}"/>
              </a:ext>
            </a:extLst>
          </p:cNvPr>
          <p:cNvSpPr/>
          <p:nvPr/>
        </p:nvSpPr>
        <p:spPr bwMode="auto">
          <a:xfrm>
            <a:off x="7238392" y="403940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753F-B8EC-090B-20A8-9532252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b="795"/>
          <a:stretch/>
        </p:blipFill>
        <p:spPr>
          <a:xfrm>
            <a:off x="8113112" y="2529000"/>
            <a:ext cx="3654514" cy="3401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A2486-7144-6254-681C-BC89A430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75" y="1989001"/>
            <a:ext cx="6558442" cy="44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AF595-ADFE-F4EE-5073-AC6D254C6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CFE0-F95F-E043-98BD-942EA0F8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зададете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en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Примерно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46036-87CF-2584-691D-70996131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Задавайте описателни имена на променливите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B4300-5445-835E-9FF3-8B520FCC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000" y="5102586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6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02D4B371-D07C-E81F-72E2-7F484C9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380" y="5132984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4657A0B-9455-132D-CC8B-E0DA55A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668" y="5944035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8" name="Picture 7" descr="approve, block, cancel, delete, reject icon">
            <a:extLst>
              <a:ext uri="{FF2B5EF4-FFF2-40B4-BE49-F238E27FC236}">
                <a16:creationId xmlns:a16="http://schemas.microsoft.com/office/drawing/2014/main" id="{B9FC1100-79FD-11F7-B316-7A8C4BE1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51" y="5971097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3BB7-71A4-75B0-55DA-6EDCE03B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000" y="2079000"/>
            <a:ext cx="3182030" cy="17141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98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</a:t>
            </a:r>
            <a:r>
              <a:rPr lang="bg-BG" sz="2800" dirty="0"/>
              <a:t>. Променяме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бутона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0E8D0DE-E94A-B6C8-B37A-42AE2A6C0C5D}"/>
              </a:ext>
            </a:extLst>
          </p:cNvPr>
          <p:cNvSpPr/>
          <p:nvPr/>
        </p:nvSpPr>
        <p:spPr bwMode="auto">
          <a:xfrm>
            <a:off x="7087635" y="4035549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C1D0-A538-E436-F0F3-008D7C16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1"/>
          <a:stretch/>
        </p:blipFill>
        <p:spPr>
          <a:xfrm>
            <a:off x="364588" y="2009869"/>
            <a:ext cx="6586412" cy="4490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AF964-3612-1762-60D4-46E0544F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424" y="2284508"/>
            <a:ext cx="3941600" cy="3941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30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Какво е графичен потребителски интерфейс (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Въведение в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Форма, бутон, свойства, хващане и обработка на събития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Основни контроли: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Form, Button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Label, TextBox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суматор на две числа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Други контроли: падащ списък,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bg-BG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конвертор на валути</a:t>
            </a:r>
            <a:endParaRPr lang="bg-BG" sz="34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C93F898-4B2E-4244-8B57-AC60CE618B5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2DB4-3102-8E92-F55B-810B80320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2A21-E23C-6B71-084F-CB17AF90A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90CE0-3223-EE15-4328-047E56D8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D1A20-848D-071B-D47E-951B93F7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2619000"/>
            <a:ext cx="5578183" cy="384787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FA3938-22D1-D92E-0216-0BAD124A5688}"/>
              </a:ext>
            </a:extLst>
          </p:cNvPr>
          <p:cNvSpPr/>
          <p:nvPr/>
        </p:nvSpPr>
        <p:spPr bwMode="auto">
          <a:xfrm>
            <a:off x="6920759" y="4323178"/>
            <a:ext cx="643664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BEF9F-1FB6-35B0-1077-2545C10BD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7963766" y="3429000"/>
            <a:ext cx="3448930" cy="2096823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54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475A4-D16A-E1CE-87D2-B0D69D635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1AE6-9368-151B-8FE7-EDD3FC815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210137"/>
            <a:ext cx="11818096" cy="5528766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събитие</a:t>
            </a:r>
            <a:r>
              <a:rPr lang="bg-BG" dirty="0"/>
              <a:t>?</a:t>
            </a:r>
            <a:endParaRPr lang="en-US" dirty="0"/>
          </a:p>
          <a:p>
            <a:pPr lvl="1"/>
            <a:r>
              <a:rPr lang="bg-BG" dirty="0"/>
              <a:t>Събитията са </a:t>
            </a:r>
            <a:r>
              <a:rPr lang="bg-BG" b="1" dirty="0">
                <a:solidFill>
                  <a:schemeClr val="bg1"/>
                </a:solidFill>
              </a:rPr>
              <a:t>действия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Windows Forms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прихванат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обработят</a:t>
            </a:r>
            <a:r>
              <a:rPr lang="bg-BG" dirty="0"/>
              <a:t> с код на </a:t>
            </a:r>
            <a:r>
              <a:rPr lang="en-US" dirty="0"/>
              <a:t>C#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нашия </a:t>
            </a:r>
            <a:r>
              <a:rPr lang="en-US" dirty="0"/>
              <a:t>app </a:t>
            </a:r>
            <a:r>
              <a:rPr lang="bg-BG" dirty="0"/>
              <a:t>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dirty="0"/>
              <a:t>C#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E695-F73B-61A7-6761-7CD5D08A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AD320-5C78-9259-BAA2-FA87476C7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B759-18DA-96F4-F423-4E18A8BDD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54D5F-7406-D6CA-1964-EA0B2E9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FEB5-D8A3-C58C-B9DD-066D1D24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71" y="2979000"/>
            <a:ext cx="3844229" cy="35266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41702-DD24-AF51-00A2-49E81393E285}"/>
              </a:ext>
            </a:extLst>
          </p:cNvPr>
          <p:cNvSpPr/>
          <p:nvPr/>
        </p:nvSpPr>
        <p:spPr bwMode="auto">
          <a:xfrm>
            <a:off x="6564901" y="451313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D1DBFC-85A6-FCCC-8992-EDBF876463A6}"/>
              </a:ext>
            </a:extLst>
          </p:cNvPr>
          <p:cNvGrpSpPr/>
          <p:nvPr/>
        </p:nvGrpSpPr>
        <p:grpSpPr>
          <a:xfrm>
            <a:off x="850425" y="2883494"/>
            <a:ext cx="5362553" cy="3698795"/>
            <a:chOff x="850425" y="2883494"/>
            <a:chExt cx="5362553" cy="3698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809FB-4507-5EE4-6625-320BF669F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27"/>
            <a:stretch/>
          </p:blipFill>
          <p:spPr>
            <a:xfrm>
              <a:off x="850425" y="2883494"/>
              <a:ext cx="5362553" cy="369879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87231F-1844-8A52-2A48-E449897425DE}"/>
                </a:ext>
              </a:extLst>
            </p:cNvPr>
            <p:cNvCxnSpPr/>
            <p:nvPr/>
          </p:nvCxnSpPr>
          <p:spPr>
            <a:xfrm flipH="1">
              <a:off x="5148865" y="5051135"/>
              <a:ext cx="431100" cy="540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0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A732F-96B8-1FBC-1EF2-E9ACBE9C9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F82-CDD0-3D6D-166E-315A4FBC9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3E153-C4CC-67E3-4275-F1B006D9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3319CA-24AA-7BAB-775B-382EC1A8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2398683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2AB02A-1C66-5890-57C8-3B83DF3B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4745117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B05E5-9C52-A803-72FE-0A86C4C97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1757F-7D64-2C42-CD0D-7DD53487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  <a:r>
              <a:rPr lang="bg-BG" dirty="0"/>
              <a:t> във </a:t>
            </a:r>
            <a:r>
              <a:rPr lang="en-US" dirty="0"/>
              <a:t>Visual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CC6F2-D1D5-4EC5-A4CD-6961F54A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28" y="1253353"/>
            <a:ext cx="9667743" cy="54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ACEA8F-0721-45E4-F9E8-878CE6FFB7B9}"/>
              </a:ext>
            </a:extLst>
          </p:cNvPr>
          <p:cNvSpPr/>
          <p:nvPr/>
        </p:nvSpPr>
        <p:spPr bwMode="auto">
          <a:xfrm>
            <a:off x="7939363" y="2985853"/>
            <a:ext cx="4019068" cy="193500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Form1_Load </a:t>
            </a:r>
            <a:r>
              <a:rPr lang="bg-BG" sz="28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DateTimeForm_Click</a:t>
            </a:r>
            <a:r>
              <a:rPr lang="en-US" sz="28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-&gt;</a:t>
            </a:r>
            <a:r>
              <a:rPr lang="bg-BG" sz="28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махнат</a:t>
            </a:r>
            <a:endParaRPr 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2E644-E3AE-2D73-2434-B1092E6A7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224134-39D6-22C9-3692-9DD462981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A12DD-A865-EAD9-FB6C-CCFCC6C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1365-5FDE-32B1-3F03-D54AB0E8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3696" r="2254" b="5709"/>
          <a:stretch/>
        </p:blipFill>
        <p:spPr>
          <a:xfrm>
            <a:off x="502193" y="2799000"/>
            <a:ext cx="4833451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F238-6724-D6D4-336D-0D8D6EC09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6619459" y="2799000"/>
            <a:ext cx="5070348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CC05F2-7855-3F67-DF4E-8CE9A3351060}"/>
              </a:ext>
            </a:extLst>
          </p:cNvPr>
          <p:cNvSpPr/>
          <p:nvPr/>
        </p:nvSpPr>
        <p:spPr bwMode="auto">
          <a:xfrm>
            <a:off x="5609360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15A688E2-5945-0649-25F7-CA58372A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0" y="3582285"/>
            <a:ext cx="782810" cy="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Form, Button, Label, TextBox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Основни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endParaRPr lang="bg-BG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B25FE8-E177-3457-E8C9-A8B496372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71900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06F1F-1C6A-C43D-4E26-FE986A29D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7054-8886-0132-A83A-DBFC57816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прозорци, които съдържат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дизайнер и код: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AE8F00-D37E-4BE5-3757-03DB5AA1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4A2C5-B662-0845-E043-ECC4A78A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00" y="1245548"/>
            <a:ext cx="3479800" cy="2019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98A1E-68D0-2E99-0410-964F2FCD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9" y="3593153"/>
            <a:ext cx="4910641" cy="2668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28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12EB1-D58D-9AC0-1E14-57E6118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811" y="1612585"/>
            <a:ext cx="1420696" cy="5608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6A99D-5024-A4C2-350E-28966672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11" y="3132216"/>
            <a:ext cx="2005847" cy="5935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930AC-E2B6-47CB-2E6E-EC99A127D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" b="5050"/>
          <a:stretch/>
        </p:blipFill>
        <p:spPr>
          <a:xfrm>
            <a:off x="9662811" y="5269951"/>
            <a:ext cx="1657785" cy="67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41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22F6A-7F9D-AA03-F90B-78EDF2F96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6B3F-BF74-096D-0283-EE9B9CAB7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05598" cy="657875"/>
          </a:xfrm>
        </p:spPr>
        <p:txBody>
          <a:bodyPr/>
          <a:lstStyle/>
          <a:p>
            <a:r>
              <a:rPr lang="en-US" dirty="0"/>
              <a:t>UI </a:t>
            </a:r>
            <a:r>
              <a:rPr lang="bg-BG" dirty="0"/>
              <a:t>контролите имат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7E179-B0E1-E48A-B401-A4A2848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C9D1C9-1B5B-A779-F4F0-FA3BDBFC4BE3}"/>
              </a:ext>
            </a:extLst>
          </p:cNvPr>
          <p:cNvGrpSpPr/>
          <p:nvPr/>
        </p:nvGrpSpPr>
        <p:grpSpPr>
          <a:xfrm>
            <a:off x="1236000" y="1982678"/>
            <a:ext cx="4424544" cy="4551322"/>
            <a:chOff x="1236000" y="1982678"/>
            <a:chExt cx="4424544" cy="45513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7548AB-5E7E-3C53-34A1-1BC8EDB9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6000" y="1982678"/>
              <a:ext cx="4424544" cy="4551322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F73961D-DFDF-D305-0037-5E8EB0D6E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2955" y="2113609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5D181-5B58-02C5-B3E8-CF6A0BE965CA}"/>
              </a:ext>
            </a:extLst>
          </p:cNvPr>
          <p:cNvGrpSpPr/>
          <p:nvPr/>
        </p:nvGrpSpPr>
        <p:grpSpPr>
          <a:xfrm>
            <a:off x="6456000" y="1982678"/>
            <a:ext cx="4425247" cy="4551322"/>
            <a:chOff x="6456000" y="1982678"/>
            <a:chExt cx="4425247" cy="45513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DE76BA-AAF4-907C-E925-7E8BD1DA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6000" y="1982678"/>
              <a:ext cx="4425247" cy="455132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EE0A5D-0F8D-21CE-586A-4CF1B3E1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0218" y="2134391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164437B-6EAA-9CAC-BA51-B6ADC37C3E3B}"/>
              </a:ext>
            </a:extLst>
          </p:cNvPr>
          <p:cNvSpPr txBox="1">
            <a:spLocks/>
          </p:cNvSpPr>
          <p:nvPr/>
        </p:nvSpPr>
        <p:spPr>
          <a:xfrm>
            <a:off x="5974101" y="1196125"/>
            <a:ext cx="3109638" cy="65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Графичен потребителски интерфейс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Какво е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GUI?</a:t>
            </a:r>
            <a:endParaRPr lang="bg-BG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сумиране на 2 числа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20FBA-8BAA-A427-D6EF-7E06B6E6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" t="1351" r="559" b="2526"/>
          <a:stretch/>
        </p:blipFill>
        <p:spPr>
          <a:xfrm>
            <a:off x="2923500" y="829085"/>
            <a:ext cx="6345000" cy="376273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2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намира </a:t>
            </a:r>
            <a:r>
              <a:rPr lang="bg-BG" b="1" dirty="0">
                <a:solidFill>
                  <a:schemeClr val="bg1"/>
                </a:solidFill>
              </a:rPr>
              <a:t>сумата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две числа</a:t>
            </a:r>
            <a:r>
              <a:rPr lang="bg-BG" dirty="0"/>
              <a:t>, въведени от потребителя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3FFDA-D001-C312-F4F9-9C1AFC2F0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3666000" y="2934000"/>
            <a:ext cx="4860000" cy="288209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3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bg-BG" sz="3000" dirty="0"/>
              <a:t>Създайте нов</a:t>
            </a:r>
            <a:r>
              <a:rPr lang="en-US" sz="3000" dirty="0"/>
              <a:t> Windows Forms </a:t>
            </a:r>
            <a:r>
              <a:rPr lang="bg-BG" sz="3000" dirty="0"/>
              <a:t>проект и му задайте подходящо име (например </a:t>
            </a:r>
            <a:r>
              <a:rPr lang="en-BG" sz="3000" dirty="0"/>
              <a:t>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000" dirty="0"/>
              <a:t>"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(1)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98D50-F087-0547-26D6-905BDB4E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4" y="2397481"/>
            <a:ext cx="6769076" cy="37234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C4B52A-69E9-4E7D-4F0A-0E3884F3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76" y="1909146"/>
            <a:ext cx="4468715" cy="4615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82E26E2-F0B1-4FF1-BE6F-61A84CE05F95}"/>
              </a:ext>
            </a:extLst>
          </p:cNvPr>
          <p:cNvSpPr/>
          <p:nvPr/>
        </p:nvSpPr>
        <p:spPr bwMode="auto">
          <a:xfrm>
            <a:off x="6927304" y="4095549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6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904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2. Променете </a:t>
            </a:r>
            <a:r>
              <a:rPr lang="bg-BG" sz="3000" b="1" dirty="0">
                <a:solidFill>
                  <a:schemeClr val="bg1"/>
                </a:solidFill>
              </a:rPr>
              <a:t>името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350E8-CD19-9C85-6C1A-A587D38B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4" y="2124000"/>
            <a:ext cx="6835042" cy="418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FDA8B-7886-8DCE-C499-CD96EB71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728" y="2444628"/>
            <a:ext cx="3903218" cy="35651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C6DE4A7-14EF-470F-957C-BBAE76D3AE92}"/>
              </a:ext>
            </a:extLst>
          </p:cNvPr>
          <p:cNvSpPr/>
          <p:nvPr/>
        </p:nvSpPr>
        <p:spPr bwMode="auto">
          <a:xfrm>
            <a:off x="7345383" y="4032254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67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11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</a:t>
            </a:r>
            <a:r>
              <a:rPr lang="bg-BG" sz="3000" dirty="0"/>
              <a:t>. Променете </a:t>
            </a:r>
            <a:r>
              <a:rPr lang="bg-BG" sz="3000" b="1" dirty="0">
                <a:solidFill>
                  <a:schemeClr val="bg1"/>
                </a:solidFill>
              </a:rPr>
              <a:t>заглавието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DC81D-27D1-7D0B-8F24-351B4AC0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96" y="1988809"/>
            <a:ext cx="4066312" cy="427794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6FCBF5A-9865-A4E7-527C-0A655852D61E}"/>
              </a:ext>
            </a:extLst>
          </p:cNvPr>
          <p:cNvSpPr/>
          <p:nvPr/>
        </p:nvSpPr>
        <p:spPr bwMode="auto">
          <a:xfrm>
            <a:off x="7096391" y="3960508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F40B1-9DC5-F47B-8AEA-E12CD205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7" y="1988809"/>
            <a:ext cx="6526514" cy="427794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0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контроли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9B5C3-47D9-EDB1-6BFD-8A0C6C31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2390619"/>
            <a:ext cx="6451200" cy="423338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832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36527"/>
            <a:ext cx="11645435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926000" y="2045001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E6A57-7B35-EE34-7584-5B827CDA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390" y="2042590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280489" y="3478801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904" y="122848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6. Променете текста на контролите</a:t>
            </a:r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7369782" y="42453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4805E-1899-53E6-8E7F-D078CE04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81" y="2529000"/>
            <a:ext cx="3422709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E623E-6490-7C9D-6416-7636323C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2529000"/>
            <a:ext cx="3492500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079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DB688-D604-7548-19BE-3A51F22B3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91FBC1-B6D4-096F-27E9-5D630662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6312AC-D94D-46F9-49C9-7A5E4A91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00" y="1178999"/>
            <a:ext cx="8325000" cy="556773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925E0-300B-D5BF-341E-DC596AE0F8B3}"/>
              </a:ext>
            </a:extLst>
          </p:cNvPr>
          <p:cNvCxnSpPr>
            <a:cxnSpLocks/>
          </p:cNvCxnSpPr>
          <p:nvPr/>
        </p:nvCxnSpPr>
        <p:spPr>
          <a:xfrm flipH="1">
            <a:off x="9111000" y="3962864"/>
            <a:ext cx="720000" cy="7650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6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</a:t>
            </a:r>
            <a:r>
              <a:rPr lang="bg-BG" sz="3000" dirty="0"/>
              <a:t>.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Event 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изчисляване на резултата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FA54A-6586-B439-D0AB-6980C1E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ACC3ADF9-BCC1-D9C4-66E3-3FC4D412F6B1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текста от полетата и го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число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6C4D5F14-2A9B-00E6-231B-CB89A3827DDF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сумата във вид на текст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107EDDDF-44BA-996F-111E-6EA40E30ABBA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53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CC2AE19F-5DF1-49AD-8906-CA7D78A8D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089000"/>
            <a:ext cx="9973234" cy="55465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sz="3599" dirty="0"/>
              <a:t>Потребителски интерфейс (</a:t>
            </a:r>
            <a:r>
              <a:rPr lang="en-US" sz="3599" dirty="0"/>
              <a:t>UI)</a:t>
            </a:r>
          </a:p>
          <a:p>
            <a:pPr lvl="1">
              <a:lnSpc>
                <a:spcPct val="110000"/>
              </a:lnSpc>
            </a:pP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i="0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bg-BG" sz="3600" dirty="0"/>
              <a:t>Графичен потребителски интерфейс (</a:t>
            </a:r>
            <a:r>
              <a:rPr lang="en-US" sz="3600" dirty="0"/>
              <a:t>GUI)</a:t>
            </a:r>
          </a:p>
          <a:p>
            <a:pPr lvl="1">
              <a:lnSpc>
                <a:spcPct val="110000"/>
              </a:lnSpc>
            </a:pP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Потребителски интерфейс, в който елементите</a:t>
            </a:r>
            <a:r>
              <a:rPr lang="en-US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 представени във вид на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графични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r>
              <a:rPr lang="bg-BG" sz="3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Прозорци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Формуляри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Бутони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DC080-6327-4781-804B-87B693B3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UI </a:t>
            </a:r>
            <a:r>
              <a:rPr lang="bg-BG" dirty="0"/>
              <a:t>и </a:t>
            </a:r>
            <a:r>
              <a:rPr lang="en-US" dirty="0"/>
              <a:t>GUI?</a:t>
            </a:r>
            <a:endParaRPr lang="bg-BG" dirty="0"/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7ABC6F3D-DC95-491B-A41A-6C83DB61CFA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66C58-8C91-5E21-16D4-BE4AFD8928CA}"/>
              </a:ext>
            </a:extLst>
          </p:cNvPr>
          <p:cNvSpPr txBox="1"/>
          <p:nvPr/>
        </p:nvSpPr>
        <p:spPr>
          <a:xfrm>
            <a:off x="5983446" y="4736723"/>
            <a:ext cx="3352554" cy="178510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Полета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Списъци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000" dirty="0">
                <a:solidFill>
                  <a:srgbClr val="2344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Менюта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6" name="Picture 2" descr="Ui ux web web design icon - Elpis | Free icons">
            <a:extLst>
              <a:ext uri="{FF2B5EF4-FFF2-40B4-BE49-F238E27FC236}">
                <a16:creationId xmlns:a16="http://schemas.microsoft.com/office/drawing/2014/main" id="{13C875CF-3932-A298-5EDE-2719722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06" y="4702209"/>
            <a:ext cx="1786594" cy="17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C392E0-B3AE-EC9D-F377-B4B4CD737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E72-1075-F5ED-3764-75384FE66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bg-BG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  <a:r>
              <a:rPr lang="bg-BG" dirty="0">
                <a:solidFill>
                  <a:schemeClr val="bg1"/>
                </a:solidFill>
              </a:rPr>
              <a:t> 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AD470-966B-F65C-CD15-BC68CABC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FC5FD-2956-BA63-705A-EA7BC0535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2676001" y="2124000"/>
            <a:ext cx="6840000" cy="4056278"/>
          </a:xfrm>
          <a:prstGeom prst="roundRect">
            <a:avLst>
              <a:gd name="adj" fmla="val 2345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63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AF5C5FC-E503-3239-F8C3-8B688964C5DE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Падащ списък,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575AB-146A-955D-BC40-9294392A45A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контроли в </a:t>
            </a:r>
            <a:r>
              <a:rPr lang="en-US" dirty="0"/>
              <a:t>WinForms</a:t>
            </a:r>
            <a:endParaRPr lang="en-BG" dirty="0"/>
          </a:p>
        </p:txBody>
      </p:sp>
      <p:pic>
        <p:nvPicPr>
          <p:cNvPr id="7" name="Picture 6" descr="A picture containing text, plate, vector graphics, tableware&#10;&#10;Description automatically generated">
            <a:extLst>
              <a:ext uri="{FF2B5EF4-FFF2-40B4-BE49-F238E27FC236}">
                <a16:creationId xmlns:a16="http://schemas.microsoft.com/office/drawing/2014/main" id="{CBB232D3-C1D8-6B2D-D309-3F08396C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1314000"/>
            <a:ext cx="2565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ComboBox</a:t>
            </a:r>
            <a:r>
              <a:rPr lang="bg-BG" altLang="en-US" sz="3200" dirty="0"/>
              <a:t> </a:t>
            </a:r>
            <a:r>
              <a:rPr lang="en-US" altLang="en-US" sz="3200" dirty="0"/>
              <a:t>– </a:t>
            </a:r>
            <a:r>
              <a:rPr lang="bg-BG" altLang="en-US" sz="32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Text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текстът, който се изобразява</a:t>
            </a:r>
            <a:endParaRPr lang="en-US" altLang="en-US" sz="28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Items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RadioButton</a:t>
            </a:r>
            <a:r>
              <a:rPr lang="en-US" altLang="en-US" sz="3200" dirty="0"/>
              <a:t> - </a:t>
            </a:r>
            <a:r>
              <a:rPr lang="bg-BG" altLang="en-BG" sz="3200" dirty="0"/>
              <a:t>контрола за избор на една от няколко опции</a:t>
            </a:r>
            <a:endParaRPr lang="en-US" altLang="en-US" sz="3200" dirty="0"/>
          </a:p>
          <a:p>
            <a:pPr lvl="1">
              <a:lnSpc>
                <a:spcPct val="110000"/>
              </a:lnSpc>
            </a:pPr>
            <a:r>
              <a:rPr lang="bg-BG" altLang="en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8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Checkbox</a:t>
            </a:r>
            <a:r>
              <a:rPr lang="en-US" altLang="en-US" sz="3200" dirty="0"/>
              <a:t> –</a:t>
            </a:r>
            <a:r>
              <a:rPr lang="bg-BG" altLang="en-US" sz="32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800" dirty="0"/>
              <a:t> – </a:t>
            </a:r>
            <a:r>
              <a:rPr lang="bg-BG" altLang="en-US" sz="2800" dirty="0"/>
              <a:t>задава дали кутийката е избрана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A3A87-54E2-D198-E725-32EEED1E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00" y="4032391"/>
            <a:ext cx="2242500" cy="6874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ACE10-102E-4639-5483-7B7BAC3B8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000" y="4922817"/>
            <a:ext cx="1297501" cy="16111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EC955-0F7F-28FD-A39B-6FFDD7590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b="4546"/>
          <a:stretch/>
        </p:blipFill>
        <p:spPr>
          <a:xfrm>
            <a:off x="9519750" y="1548983"/>
            <a:ext cx="2242500" cy="12959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Пример: конвертиране от лева в евро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Конвертор на валути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19B805-5606-BB12-2E6A-0B7B7D2C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624156">
            <a:off x="4243161" y="830124"/>
            <a:ext cx="3705677" cy="370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CDC267-51E4-0D04-04A3-7677C711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000" y="525076"/>
            <a:ext cx="6390000" cy="43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конвертира дадена сума от </a:t>
            </a:r>
            <a:r>
              <a:rPr lang="bg-BG" b="1" dirty="0">
                <a:solidFill>
                  <a:schemeClr val="bg1"/>
                </a:solidFill>
              </a:rPr>
              <a:t>лева</a:t>
            </a:r>
            <a:r>
              <a:rPr lang="bg-BG" b="1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евро</a:t>
            </a:r>
            <a:r>
              <a:rPr lang="en-US" dirty="0"/>
              <a:t> (</a:t>
            </a:r>
            <a:r>
              <a:rPr lang="bg-BG" dirty="0"/>
              <a:t>при курс </a:t>
            </a:r>
            <a:r>
              <a:rPr lang="en-US" dirty="0"/>
              <a:t>1 EUR = 1.95583 BGN)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C6DA2-83B1-A1B9-5462-F7B06196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19" y="2394000"/>
            <a:ext cx="6434361" cy="44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</a:t>
            </a:r>
            <a:r>
              <a:rPr lang="bg-BG" sz="3000" dirty="0"/>
              <a:t>Създайте нов </a:t>
            </a:r>
            <a:r>
              <a:rPr lang="en-US" sz="3000" dirty="0"/>
              <a:t>Windows Forms </a:t>
            </a:r>
            <a:r>
              <a:rPr lang="bg-BG" sz="3000" dirty="0"/>
              <a:t>проект и му задайте </a:t>
            </a:r>
            <a:r>
              <a:rPr lang="bg-BG" sz="3000" b="1" dirty="0">
                <a:solidFill>
                  <a:schemeClr val="bg1"/>
                </a:solidFill>
              </a:rPr>
              <a:t>подходящо име</a:t>
            </a:r>
            <a:r>
              <a:rPr lang="bg-BG" sz="3000" dirty="0"/>
              <a:t> (например 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CurrencyConverterApp</a:t>
            </a:r>
            <a:r>
              <a:rPr lang="bg-BG" sz="3000" dirty="0"/>
              <a:t>"</a:t>
            </a:r>
            <a:r>
              <a:rPr lang="en-US" sz="300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</a:t>
            </a:r>
            <a:r>
              <a:rPr lang="en-US" dirty="0"/>
              <a:t>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CC546-D6C2-C874-7856-9A8DC703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/>
          <a:stretch/>
        </p:blipFill>
        <p:spPr>
          <a:xfrm>
            <a:off x="281080" y="2979106"/>
            <a:ext cx="6153657" cy="301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B5DA8CC1-C2FA-5893-99BE-9BC9E6DE060D}"/>
              </a:ext>
            </a:extLst>
          </p:cNvPr>
          <p:cNvSpPr/>
          <p:nvPr/>
        </p:nvSpPr>
        <p:spPr bwMode="auto">
          <a:xfrm>
            <a:off x="6647868" y="4329106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34FAC-EBC5-1AF6-A413-254A1E2A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00" y="2916228"/>
            <a:ext cx="4554920" cy="31407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71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43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2.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името</a:t>
            </a:r>
            <a:r>
              <a:rPr lang="bg-BG" sz="2800" dirty="0"/>
              <a:t> на формата</a:t>
            </a:r>
            <a:r>
              <a:rPr lang="en-US" sz="2800" dirty="0"/>
              <a:t>: </a:t>
            </a:r>
            <a:r>
              <a:rPr lang="bg-BG" sz="2800" dirty="0"/>
              <a:t>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/>
              <a:t>" 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FormCurrencyConverter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US" sz="2800" dirty="0"/>
          </a:p>
          <a:p>
            <a:pPr marL="0" indent="0">
              <a:buNone/>
            </a:pPr>
            <a:endParaRPr lang="bg-BG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186584" y="3937903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DBA4D-8D20-DFAD-F363-CA68CFE1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3" y="2039287"/>
            <a:ext cx="6843445" cy="41572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30AE40-994C-958B-CE10-74E03264A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/>
          <a:stretch/>
        </p:blipFill>
        <p:spPr>
          <a:xfrm>
            <a:off x="7940999" y="2551466"/>
            <a:ext cx="3914307" cy="313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2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29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заглавието</a:t>
            </a:r>
            <a:r>
              <a:rPr lang="bg-BG" sz="2800" dirty="0"/>
              <a:t> на формата</a:t>
            </a:r>
            <a:r>
              <a:rPr lang="en-US" sz="2800" dirty="0"/>
              <a:t>: </a:t>
            </a:r>
            <a:r>
              <a:rPr lang="bg-BG" sz="2800" dirty="0"/>
              <a:t>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Currency Converter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US" sz="2800" dirty="0"/>
          </a:p>
          <a:p>
            <a:pPr marL="0" indent="0">
              <a:buNone/>
            </a:pPr>
            <a:endParaRPr lang="bg-BG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410451" y="4076384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56C19-25A2-F07C-E42C-45F1BA45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3" y="2010243"/>
            <a:ext cx="6975261" cy="44922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0B13D-E8E3-15EA-2F37-9A31E579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497" y="2764134"/>
            <a:ext cx="3784600" cy="2984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60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4510594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dirty="0"/>
              <a:t>4. </a:t>
            </a:r>
            <a:r>
              <a:rPr lang="bg-BG" sz="3100" dirty="0"/>
              <a:t>Добавете контролите</a:t>
            </a:r>
            <a:r>
              <a:rPr lang="en-US" sz="3100" dirty="0"/>
              <a:t>: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три надписа </a:t>
            </a:r>
            <a:r>
              <a:rPr lang="bg-BG" sz="3000" dirty="0"/>
              <a:t>(</a:t>
            </a:r>
            <a:r>
              <a:rPr lang="en-US" sz="3000" dirty="0"/>
              <a:t>Label)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едно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текстово поле </a:t>
            </a:r>
            <a:r>
              <a:rPr lang="bg-BG" sz="3000" dirty="0"/>
              <a:t>(</a:t>
            </a:r>
            <a:r>
              <a:rPr lang="en-US" sz="3000" dirty="0" err="1"/>
              <a:t>TextBox</a:t>
            </a:r>
            <a:r>
              <a:rPr lang="en-US" sz="3000" dirty="0"/>
              <a:t>)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един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бутон </a:t>
            </a:r>
            <a:r>
              <a:rPr lang="bg-BG" sz="3000" dirty="0"/>
              <a:t>(</a:t>
            </a:r>
            <a:r>
              <a:rPr lang="en-US" sz="3000" dirty="0"/>
              <a:t>Button)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4B428F7-6758-71BE-2F02-EB25B4F8C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92" y="1404000"/>
            <a:ext cx="7656093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8285874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5.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имената</a:t>
            </a:r>
            <a:r>
              <a:rPr lang="bg-BG" sz="2800" dirty="0"/>
              <a:t> на</a:t>
            </a:r>
            <a:r>
              <a:rPr lang="en-US" sz="2800" dirty="0"/>
              <a:t> </a:t>
            </a:r>
            <a:r>
              <a:rPr lang="bg-BG" sz="2800" dirty="0"/>
              <a:t>контролите</a:t>
            </a:r>
            <a:r>
              <a:rPr lang="en-US" sz="2800" dirty="0"/>
              <a:t>:</a:t>
            </a:r>
            <a:endParaRPr lang="bg-BG" sz="2800" dirty="0"/>
          </a:p>
          <a:p>
            <a:r>
              <a:rPr lang="bg-BG" sz="2800" dirty="0"/>
              <a:t>"</a:t>
            </a:r>
            <a:r>
              <a:rPr lang="en-US" sz="2600" dirty="0"/>
              <a:t>textBox1</a:t>
            </a:r>
            <a:r>
              <a:rPr lang="bg-BG" sz="28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bg-BG" sz="2800" dirty="0"/>
              <a:t>"</a:t>
            </a:r>
            <a:r>
              <a:rPr lang="en-US" sz="2600" dirty="0"/>
              <a:t>textBoxAmount</a:t>
            </a:r>
            <a:r>
              <a:rPr lang="bg-BG" sz="2800" dirty="0"/>
              <a:t>"</a:t>
            </a:r>
            <a:endParaRPr lang="en-US" sz="2600" dirty="0"/>
          </a:p>
          <a:p>
            <a:r>
              <a:rPr lang="bg-BG" sz="2800" dirty="0"/>
              <a:t>"</a:t>
            </a:r>
            <a:r>
              <a:rPr lang="en-BG" sz="2600" dirty="0"/>
              <a:t>label3</a:t>
            </a:r>
            <a:r>
              <a:rPr lang="bg-BG" sz="2800" dirty="0"/>
              <a:t>"</a:t>
            </a:r>
            <a:r>
              <a:rPr lang="en-BG" sz="2600" dirty="0"/>
              <a:t>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"labelResult"</a:t>
            </a:r>
          </a:p>
          <a:p>
            <a:r>
              <a:rPr lang="en-BG" sz="2600" dirty="0"/>
              <a:t>"button1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"buttonConvert"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831738" y="3423912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99655" y="4843394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301BE-FA3C-936B-C782-6ED4C3B5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58" y="3420831"/>
            <a:ext cx="3271154" cy="315878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54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bg-BG" dirty="0"/>
              <a:t>и </a:t>
            </a:r>
            <a:r>
              <a:rPr lang="en-US" dirty="0"/>
              <a:t>C#</a:t>
            </a:r>
          </a:p>
          <a:p>
            <a:pPr lvl="2"/>
            <a:r>
              <a:rPr lang="en-US" dirty="0"/>
              <a:t>Windows Forms, XAML </a:t>
            </a:r>
            <a:r>
              <a:rPr lang="bg-BG" dirty="0"/>
              <a:t>и </a:t>
            </a:r>
            <a:r>
              <a:rPr lang="en-US" dirty="0"/>
              <a:t>WPF, .NET MAUI</a:t>
            </a:r>
          </a:p>
          <a:p>
            <a:r>
              <a:rPr lang="en-US" dirty="0"/>
              <a:t>MacOS</a:t>
            </a:r>
          </a:p>
          <a:p>
            <a:pPr lvl="2"/>
            <a:r>
              <a:rPr lang="en-US" dirty="0"/>
              <a:t>AppKit, Aqua, OpenGL, Tcl/Tk</a:t>
            </a:r>
          </a:p>
          <a:p>
            <a:r>
              <a:rPr lang="en-US" dirty="0"/>
              <a:t>Linux</a:t>
            </a:r>
          </a:p>
          <a:p>
            <a:pPr lvl="2"/>
            <a:r>
              <a:rPr lang="en-US" dirty="0"/>
              <a:t>Qt, FLTK, Ultimate++</a:t>
            </a:r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Jetpack Compose, Android UI Views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Платформи за </a:t>
            </a:r>
            <a:r>
              <a:rPr lang="en-US" dirty="0"/>
              <a:t>GUI</a:t>
            </a:r>
          </a:p>
        </p:txBody>
      </p:sp>
      <p:pic>
        <p:nvPicPr>
          <p:cNvPr id="2050" name="Picture 2" descr="Qt Designer Download for Windows and Mac">
            <a:extLst>
              <a:ext uri="{FF2B5EF4-FFF2-40B4-BE49-F238E27FC236}">
                <a16:creationId xmlns:a16="http://schemas.microsoft.com/office/drawing/2014/main" id="{43972B87-42AC-E274-BBF9-030E209C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4078298"/>
            <a:ext cx="3632030" cy="2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te a Windows Forms app with C# - Visual Studio (Windows) | Microsoft  Learn">
            <a:extLst>
              <a:ext uri="{FF2B5EF4-FFF2-40B4-BE49-F238E27FC236}">
                <a16:creationId xmlns:a16="http://schemas.microsoft.com/office/drawing/2014/main" id="{AAA11515-FFED-6C4D-A0AC-A7969E5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1389894"/>
            <a:ext cx="3632030" cy="22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4775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6.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контролите</a:t>
            </a:r>
            <a:r>
              <a:rPr lang="en-US" sz="2800" dirty="0"/>
              <a:t>:</a:t>
            </a:r>
            <a:endParaRPr lang="bg-BG" sz="28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label1</a:t>
            </a:r>
            <a:r>
              <a:rPr lang="en-BG" sz="2600" dirty="0"/>
              <a:t>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Convert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label2</a:t>
            </a:r>
            <a:r>
              <a:rPr lang="en-BG" sz="26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from BGN to EUR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"label3"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"Result: "</a:t>
            </a:r>
          </a:p>
          <a:p>
            <a:pPr lvl="1"/>
            <a:r>
              <a:rPr lang="en-BG" sz="2600" dirty="0"/>
              <a:t>"buttonConvert"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21000" y="34290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F45BB-FD16-B6F6-83CF-D98C58CF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83" y="2329806"/>
            <a:ext cx="3237603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9643A-B077-83A1-91C5-4D1B9B36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05" y="2329806"/>
            <a:ext cx="3276856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58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7" y="1236080"/>
            <a:ext cx="4820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7. </a:t>
            </a:r>
            <a:r>
              <a:rPr lang="bg-BG" sz="2800" dirty="0"/>
              <a:t>След тези промени приложението трябва да изглежда така: 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90ABA-68AB-4DFC-53C6-EF4F49C0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00" y="1253523"/>
            <a:ext cx="7961846" cy="55250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FDFEF1-DB9E-0CA8-4D36-5B2AA9BF3963}"/>
              </a:ext>
            </a:extLst>
          </p:cNvPr>
          <p:cNvCxnSpPr>
            <a:cxnSpLocks/>
          </p:cNvCxnSpPr>
          <p:nvPr/>
        </p:nvCxnSpPr>
        <p:spPr>
          <a:xfrm flipH="1">
            <a:off x="11042846" y="4163860"/>
            <a:ext cx="630000" cy="66146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804D7-E16B-5476-1757-537C9F9F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6EF0-8F1C-4508-63D6-D6700548B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 </a:t>
            </a:r>
            <a:r>
              <a:rPr lang="bg-BG" sz="2800" dirty="0"/>
              <a:t>Добавете </a:t>
            </a:r>
            <a:r>
              <a:rPr lang="en-US" sz="2800" b="1" dirty="0">
                <a:solidFill>
                  <a:schemeClr val="bg1"/>
                </a:solidFill>
              </a:rPr>
              <a:t>handler</a:t>
            </a:r>
            <a:r>
              <a:rPr lang="en-US" sz="2800" dirty="0"/>
              <a:t> (</a:t>
            </a:r>
            <a:r>
              <a:rPr lang="bg-BG" sz="2800" b="1" dirty="0">
                <a:solidFill>
                  <a:schemeClr val="bg1"/>
                </a:solidFill>
              </a:rPr>
              <a:t>обработчик</a:t>
            </a:r>
            <a:r>
              <a:rPr lang="bg-BG" sz="2800" dirty="0"/>
              <a:t>) на събитието </a:t>
            </a:r>
            <a:r>
              <a:rPr lang="en-US" sz="2800" b="1" dirty="0">
                <a:solidFill>
                  <a:schemeClr val="bg1"/>
                </a:solidFill>
              </a:rPr>
              <a:t>Click</a:t>
            </a:r>
            <a:r>
              <a:rPr lang="bg-BG" sz="2800" dirty="0"/>
              <a:t> на бутона за конвертиране</a:t>
            </a:r>
            <a:r>
              <a:rPr lang="en-US" sz="2800" dirty="0"/>
              <a:t>: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B54FD-B700-D56A-864B-46E2D4AD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8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F7966C-DEA9-7EA3-AE54-EDE5D3D0B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55" y="2416675"/>
            <a:ext cx="11250000" cy="4015138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buttonConvert_Click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Прочитаме стойността, въведена от потребителя</a:t>
            </a:r>
            <a:endParaRPr lang="en-US" sz="2200" b="1" noProof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initialSum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double.Parse(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this.textBoxAmount.Text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Конвертираме сумата от лева в евро</a:t>
            </a:r>
            <a:endParaRPr lang="en-US" sz="2200" b="1" noProof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convertedSum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initialSum / 1.95583 ;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Визуали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зираме сумата в евро в </a:t>
            </a:r>
            <a:r>
              <a:rPr lang="en-US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labelResult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this.labelResult.Text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+= $"{initialSum} BGN = {convertedSum:f2} EUR";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91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66D3E-B704-A4DF-C87F-64237F8E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65E93-A5F9-B744-5215-43CE248B7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30234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A0C34-F4A2-FE51-D99C-02C5C5F9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1B41F-6CA8-26D3-CE31-C9EFEBD65A41}"/>
              </a:ext>
            </a:extLst>
          </p:cNvPr>
          <p:cNvGrpSpPr/>
          <p:nvPr/>
        </p:nvGrpSpPr>
        <p:grpSpPr>
          <a:xfrm>
            <a:off x="561000" y="2294141"/>
            <a:ext cx="10853749" cy="3523500"/>
            <a:chOff x="561000" y="2294141"/>
            <a:chExt cx="10853749" cy="3523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FF3F42-9EFE-237C-DA15-05A1BF5C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000" y="2294141"/>
              <a:ext cx="5130000" cy="3523500"/>
            </a:xfrm>
            <a:prstGeom prst="rect">
              <a:avLst/>
            </a:prstGeom>
          </p:spPr>
        </p:pic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9AFFE301-F4B1-C9D3-7C39-017FF9A5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1000" y="4895141"/>
              <a:ext cx="630000" cy="63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759AAE-41B6-2E43-937E-D831DC1B7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4749" y="2294141"/>
              <a:ext cx="5130000" cy="3523500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1EA01ED-8615-3C05-C5D8-446F71E66737}"/>
                </a:ext>
              </a:extLst>
            </p:cNvPr>
            <p:cNvSpPr/>
            <p:nvPr/>
          </p:nvSpPr>
          <p:spPr bwMode="auto">
            <a:xfrm>
              <a:off x="5657761" y="3866199"/>
              <a:ext cx="660228" cy="379383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0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04342" y="1298394"/>
            <a:ext cx="11583316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889414" y="1609428"/>
            <a:ext cx="10863616" cy="48345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приложенията позволяват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потребителя</a:t>
            </a:r>
            <a:r>
              <a:rPr lang="bg-BG" sz="3200" dirty="0">
                <a:solidFill>
                  <a:schemeClr val="bg2"/>
                </a:solidFill>
              </a:rPr>
              <a:t> с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компютъра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Използваме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bg-BG" sz="3200" dirty="0">
                <a:solidFill>
                  <a:schemeClr val="bg2"/>
                </a:solidFill>
              </a:rPr>
              <a:t>за да създаваме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apps</a:t>
            </a:r>
            <a:endParaRPr lang="bg-BG" sz="32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Съществуват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 вида</a:t>
            </a:r>
            <a:r>
              <a:rPr lang="bg-BG" sz="3200" dirty="0">
                <a:solidFill>
                  <a:schemeClr val="bg2"/>
                </a:solidFill>
              </a:rPr>
              <a:t> компоненти 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dirty="0">
                <a:solidFill>
                  <a:schemeClr val="bg2"/>
                </a:solidFill>
              </a:rPr>
              <a:t> 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контроли)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dirty="0">
                <a:solidFill>
                  <a:schemeClr val="bg2"/>
                </a:solidFill>
              </a:rPr>
              <a:t> (текстово поле, бутон, картинка, друго)</a:t>
            </a:r>
            <a:endParaRPr lang="en-US" sz="30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Можем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>
                <a:solidFill>
                  <a:schemeClr val="bg2"/>
                </a:solidFill>
              </a:rPr>
              <a:t> и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bg2"/>
                </a:solidFill>
              </a:rPr>
              <a:t> със </a:t>
            </a:r>
            <a:r>
              <a:rPr lang="en-US" sz="3200" dirty="0">
                <a:solidFill>
                  <a:schemeClr val="bg2"/>
                </a:solidFill>
              </a:rPr>
              <a:t>C# </a:t>
            </a:r>
            <a:r>
              <a:rPr lang="bg-BG" sz="3200" dirty="0">
                <a:solidFill>
                  <a:schemeClr val="bg2"/>
                </a:solidFill>
              </a:rPr>
              <a:t>код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bg2"/>
                </a:solidFill>
              </a:rPr>
              <a:t> (действия от страна на потребителя)</a:t>
            </a:r>
            <a:endParaRPr lang="bg-BG" sz="28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43B3AAD-7217-489F-94C1-8EAF2B14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10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876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42BD778-7E1C-4467-A38A-AF8A2C49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3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4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5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6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EC08E1-B99A-4A53-9AA7-62823CF1EB0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Платформа за създаване на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  <a:endParaRPr lang="bg-BG" dirty="0"/>
          </a:p>
        </p:txBody>
      </p:sp>
      <p:pic>
        <p:nvPicPr>
          <p:cNvPr id="3" name="Picture 2" descr="Ui ux web web design icon - Elpis | Free icons">
            <a:extLst>
              <a:ext uri="{FF2B5EF4-FFF2-40B4-BE49-F238E27FC236}">
                <a16:creationId xmlns:a16="http://schemas.microsoft.com/office/drawing/2014/main" id="{1DA9B487-A29D-CBAB-E78F-EC2F87B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73" y="1494000"/>
            <a:ext cx="2382054" cy="23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168BE-3A57-358B-3508-20E99376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EFB7-EA02-20F7-12B8-DE0564392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Windows Forms</a:t>
            </a:r>
            <a:r>
              <a:rPr lang="en-US" dirty="0"/>
              <a:t> == </a:t>
            </a:r>
            <a:r>
              <a:rPr lang="bg-BG" dirty="0"/>
              <a:t>платформа (</a:t>
            </a:r>
            <a:r>
              <a:rPr lang="en-US" dirty="0"/>
              <a:t>UI framework)</a:t>
            </a:r>
            <a:r>
              <a:rPr lang="bg-BG" dirty="0"/>
              <a:t> за прозоречно-ориентиран графичен потребителски интерфейс (</a:t>
            </a:r>
            <a:r>
              <a:rPr lang="en-US" dirty="0"/>
              <a:t>GUI)</a:t>
            </a:r>
          </a:p>
          <a:p>
            <a:pPr lvl="1"/>
            <a:r>
              <a:rPr lang="bg-BG" dirty="0"/>
              <a:t>Базирана на </a:t>
            </a:r>
            <a:r>
              <a:rPr lang="en-US" dirty="0"/>
              <a:t>Windows API </a:t>
            </a:r>
            <a:r>
              <a:rPr lang="bg-BG" dirty="0"/>
              <a:t>и </a:t>
            </a:r>
            <a:r>
              <a:rPr lang="en-US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dirty="0"/>
              <a:t>C#</a:t>
            </a:r>
            <a:r>
              <a:rPr lang="bg-BG" dirty="0"/>
              <a:t> и</a:t>
            </a:r>
            <a:r>
              <a:rPr lang="en-US" dirty="0"/>
              <a:t> Visual Studio</a:t>
            </a:r>
            <a:endParaRPr lang="bg-BG" dirty="0"/>
          </a:p>
          <a:p>
            <a:r>
              <a:rPr lang="bg-BG" dirty="0"/>
              <a:t>Всеки проект в </a:t>
            </a:r>
            <a:r>
              <a:rPr lang="en-US" dirty="0"/>
              <a:t>Windows Forms </a:t>
            </a:r>
            <a:r>
              <a:rPr lang="bg-BG" dirty="0"/>
              <a:t>съдържа </a:t>
            </a:r>
            <a:r>
              <a:rPr lang="bg-BG" b="1" dirty="0"/>
              <a:t>форми</a:t>
            </a:r>
            <a:r>
              <a:rPr lang="bg-BG" dirty="0"/>
              <a:t> и </a:t>
            </a:r>
            <a:r>
              <a:rPr lang="bg-BG" b="1" dirty="0"/>
              <a:t>контроли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A2399-6F56-8EC8-EB27-A09F0556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dirty="0"/>
              <a:t>Windows Forms </a:t>
            </a:r>
            <a:r>
              <a:rPr lang="bg-BG" dirty="0"/>
              <a:t>(</a:t>
            </a:r>
            <a:r>
              <a:rPr lang="en-US" dirty="0"/>
              <a:t>WinForms)?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94843-CDF4-759E-EB67-78CEFECF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" y="4517303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9B3C1F-11C8-E9D0-0E13-0982BE1576CA}"/>
              </a:ext>
            </a:extLst>
          </p:cNvPr>
          <p:cNvSpPr/>
          <p:nvPr/>
        </p:nvSpPr>
        <p:spPr bwMode="auto">
          <a:xfrm>
            <a:off x="6137154" y="4460984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4FD267-659C-2802-1D29-51BB598636DD}"/>
              </a:ext>
            </a:extLst>
          </p:cNvPr>
          <p:cNvSpPr/>
          <p:nvPr/>
        </p:nvSpPr>
        <p:spPr bwMode="auto">
          <a:xfrm>
            <a:off x="6150550" y="5172391"/>
            <a:ext cx="1926862" cy="585000"/>
          </a:xfrm>
          <a:prstGeom prst="wedgeRoundRectCallout">
            <a:avLst>
              <a:gd name="adj1" fmla="val -105500"/>
              <a:gd name="adj2" fmla="val -1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A09BD32-5BB6-569A-C3EF-96B6151DFF71}"/>
              </a:ext>
            </a:extLst>
          </p:cNvPr>
          <p:cNvSpPr/>
          <p:nvPr/>
        </p:nvSpPr>
        <p:spPr bwMode="auto">
          <a:xfrm>
            <a:off x="6150549" y="5922000"/>
            <a:ext cx="1926862" cy="585000"/>
          </a:xfrm>
          <a:prstGeom prst="wedgeRoundRectCallout">
            <a:avLst>
              <a:gd name="adj1" fmla="val -112665"/>
              <a:gd name="adj2" fmla="val -18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94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76-CE98-EE14-C550-4B27D58B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59000"/>
            <a:ext cx="10076033" cy="51836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CFDF0-9E99-016E-1CF5-343A61844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ECC39-2576-D8BE-9989-3D985AB8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F964FAC0-E631-259B-14A6-75DB9B2F1919}"/>
              </a:ext>
            </a:extLst>
          </p:cNvPr>
          <p:cNvSpPr/>
          <p:nvPr/>
        </p:nvSpPr>
        <p:spPr bwMode="auto">
          <a:xfrm>
            <a:off x="5151000" y="2599900"/>
            <a:ext cx="3174424" cy="1440000"/>
          </a:xfrm>
          <a:prstGeom prst="wedgeRoundRectCallout">
            <a:avLst>
              <a:gd name="adj1" fmla="val -71933"/>
              <a:gd name="adj2" fmla="val -600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Форма, заредена в дизайнера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4DD076DB-5D1D-7F1B-BC4D-0F8BDEB4B7AC}"/>
              </a:ext>
            </a:extLst>
          </p:cNvPr>
          <p:cNvSpPr/>
          <p:nvPr/>
        </p:nvSpPr>
        <p:spPr bwMode="auto">
          <a:xfrm>
            <a:off x="2991000" y="4927031"/>
            <a:ext cx="2232600" cy="1017600"/>
          </a:xfrm>
          <a:prstGeom prst="wedgeRoundRectCallout">
            <a:avLst>
              <a:gd name="adj1" fmla="val -67555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36344FDC-226B-BEF2-0C7F-F8574C5F343C}"/>
              </a:ext>
            </a:extLst>
          </p:cNvPr>
          <p:cNvSpPr/>
          <p:nvPr/>
        </p:nvSpPr>
        <p:spPr bwMode="auto">
          <a:xfrm>
            <a:off x="5852102" y="4504631"/>
            <a:ext cx="2232600" cy="1440000"/>
          </a:xfrm>
          <a:prstGeom prst="wedgeRoundRectCallout">
            <a:avLst>
              <a:gd name="adj1" fmla="val 81900"/>
              <a:gd name="adj2" fmla="val -6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 на избраната 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AD975ED1-AFC0-803D-F8CA-403999B3ACC9}"/>
              </a:ext>
            </a:extLst>
          </p:cNvPr>
          <p:cNvSpPr/>
          <p:nvPr/>
        </p:nvSpPr>
        <p:spPr bwMode="auto">
          <a:xfrm>
            <a:off x="2342407" y="3461373"/>
            <a:ext cx="2340000" cy="649100"/>
          </a:xfrm>
          <a:prstGeom prst="wedgeRoundRectCallout">
            <a:avLst>
              <a:gd name="adj1" fmla="val 16434"/>
              <a:gd name="adj2" fmla="val -116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7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Форма + бутон за показване на текущ ден и час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B61B5-D422-14B5-CDE7-E840D1152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2384252" y="729000"/>
            <a:ext cx="7423496" cy="375541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8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296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5739</TotalTime>
  <Words>2284</Words>
  <Application>Microsoft Office PowerPoint</Application>
  <PresentationFormat>Widescreen</PresentationFormat>
  <Paragraphs>338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</vt:lpstr>
      <vt:lpstr>Графични приложения (GUI Apps)</vt:lpstr>
      <vt:lpstr>Съдържание</vt:lpstr>
      <vt:lpstr>Какво е GUI?</vt:lpstr>
      <vt:lpstr>Какво е UI и GUI?</vt:lpstr>
      <vt:lpstr>Платформи за GUI</vt:lpstr>
      <vt:lpstr>Windows Forms</vt:lpstr>
      <vt:lpstr>Какво е Windows Forms (WinForms)?</vt:lpstr>
      <vt:lpstr>Windows Forms и Visual Studio</vt:lpstr>
      <vt:lpstr>Първо GUI приложение</vt:lpstr>
      <vt:lpstr>Първото GUI приложение</vt:lpstr>
      <vt:lpstr>Създаване на Windows Forms проект</vt:lpstr>
      <vt:lpstr>Създаване на Windows Forms проект</vt:lpstr>
      <vt:lpstr>Задаване на име на формата</vt:lpstr>
      <vt:lpstr>Промяна на заглавие на формата в прозореца</vt:lpstr>
      <vt:lpstr>Windows Form Designer – Toolbox</vt:lpstr>
      <vt:lpstr>Поставяне на контрола във формата</vt:lpstr>
      <vt:lpstr>Задаване на име за поставената контрола</vt:lpstr>
      <vt:lpstr>Задавайте описателни имена на променливите</vt:lpstr>
      <vt:lpstr>Настройка на контроли във формата</vt:lpstr>
      <vt:lpstr>Компилация и стартиране на проекта</vt:lpstr>
      <vt:lpstr>Хващане и обработка на събития</vt:lpstr>
      <vt:lpstr>Хващане на Button.Click</vt:lpstr>
      <vt:lpstr>Обработка на Button.Click</vt:lpstr>
      <vt:lpstr>Обработка на Button.Click във Visual Studio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Суматор за числа</vt:lpstr>
      <vt:lpstr>Суматор за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контроли в WinForms</vt:lpstr>
      <vt:lpstr>Други UI контроли в Windows Forms</vt:lpstr>
      <vt:lpstr>Конвертор на валути</vt:lpstr>
      <vt:lpstr>Конвертор за мерни единици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Стъпки за изграждане на приложението (7)</vt:lpstr>
      <vt:lpstr>Стъпки за изграждане на приложението (8)</vt:lpstr>
      <vt:lpstr>Резултат при изпълнение на програмата</vt:lpstr>
      <vt:lpstr>Какво научихме днес?</vt:lpstr>
      <vt:lpstr>Въпроси?</vt:lpstr>
      <vt:lpstr>Лиценз</vt:lpstr>
      <vt:lpstr>Обучения в Софтуерен университет (СофтУни)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Графични приложения (GUI Apps)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Svetlin Nakov</cp:lastModifiedBy>
  <cp:revision>668</cp:revision>
  <dcterms:created xsi:type="dcterms:W3CDTF">2018-05-23T13:08:44Z</dcterms:created>
  <dcterms:modified xsi:type="dcterms:W3CDTF">2023-04-04T10:07:03Z</dcterms:modified>
  <cp:category>computer programming;programming;C#;програмиране;кодиране</cp:category>
</cp:coreProperties>
</file>